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1" r:id="rId4"/>
    <p:sldId id="268" r:id="rId5"/>
    <p:sldId id="280" r:id="rId6"/>
    <p:sldId id="271" r:id="rId7"/>
    <p:sldId id="270" r:id="rId8"/>
    <p:sldId id="282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78" r:id="rId1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89F"/>
    <a:srgbClr val="C64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8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D3885-35A2-490D-8FEE-A8D43A3353E4}" type="datetimeFigureOut">
              <a:rPr lang="lt-LT" smtClean="0"/>
              <a:t>2014.03.27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47843-F3E2-44F7-87FF-81159501BF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898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9D5EE-1626-491F-8C97-F9AAE999E368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C8C78-DF49-45FE-BE01-7E2F89349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2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17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0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30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1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40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9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7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69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9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4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028F-A224-44FC-BA6A-7C9CF612B19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37B5-9D8F-4478-B99B-EE445DBCB9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40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872208"/>
          </a:xfrm>
        </p:spPr>
        <p:txBody>
          <a:bodyPr/>
          <a:lstStyle/>
          <a:p>
            <a:pPr algn="l"/>
            <a:r>
              <a:rPr lang="cs-CZ" sz="6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6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6000" b="1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35623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242" y="5469572"/>
            <a:ext cx="1344150" cy="86409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55576" y="4766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ES Mokymosi visą gyvenimą programa, </a:t>
            </a:r>
            <a:r>
              <a:rPr lang="lv-LV" sz="1100" dirty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KA4 </a:t>
            </a:r>
            <a:r>
              <a:rPr lang="lv-LV" sz="1100" dirty="0" smtClean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projektas</a:t>
            </a:r>
            <a:endParaRPr lang="cs-CZ" sz="1100" dirty="0" smtClean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r>
              <a:rPr lang="lv-LV" sz="1100" dirty="0">
                <a:solidFill>
                  <a:schemeClr val="tx1">
                    <a:tint val="7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531194-LLP-2012-LV-KA4-KA4MP</a:t>
            </a:r>
            <a:endParaRPr lang="en-US" sz="1100" dirty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endParaRPr lang="cs-CZ" sz="1400" dirty="0">
              <a:solidFill>
                <a:schemeClr val="tx1">
                  <a:tint val="7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C:\Users\svecias\Downloads\vis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57" y="5293135"/>
            <a:ext cx="1906795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0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920880" cy="900832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io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siūloma nauda bibliotekoms ir MVG programos organizacijoms bei partnerystės steigimo sistema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45654" y="5517232"/>
            <a:ext cx="8208912" cy="1080120"/>
          </a:xfrm>
        </p:spPr>
        <p:txBody>
          <a:bodyPr>
            <a:normAutofit fontScale="92500" lnSpcReduction="20000"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lt-LT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Partnerystės steigimas ir susitarimas dėl bendrų veiksmų</a:t>
            </a:r>
            <a:endParaRPr lang="cs-CZ" sz="1900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cs-CZ" sz="12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- </a:t>
            </a:r>
            <a:r>
              <a:rPr lang="lt-LT" sz="12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Apibrėžti dalyvių vaidmenis, formalią arba neformalią partnerystę, parengti instrukcijas dėl: kalbos, laiko, išteklių, įrankių,...</a:t>
            </a:r>
            <a:endParaRPr lang="cs-CZ" sz="12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sz="12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lt-LT" sz="1900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Inicijuoti konkrečiais žingsniais partnerystę</a:t>
            </a:r>
            <a:endParaRPr lang="cs-CZ" sz="1900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35496" y="1340768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  <a:latin typeface="Univers Com 55" panose="020B0603020202020204" pitchFamily="34" charset="-18"/>
              </a:rPr>
              <a:t> </a:t>
            </a:r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16288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683634"/>
              </p:ext>
            </p:extLst>
          </p:nvPr>
        </p:nvGraphicFramePr>
        <p:xfrm>
          <a:off x="755576" y="2184082"/>
          <a:ext cx="7992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815536"/>
              </a:tblGrid>
              <a:tr h="2734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t-LT" sz="1200" b="1" kern="1200" dirty="0" smtClean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NAUDA BIBLIOTEKOMS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4000" marR="54000" marT="46800" marB="46800"/>
                </a:tc>
                <a:tc>
                  <a:txBody>
                    <a:bodyPr/>
                    <a:lstStyle/>
                    <a:p>
                      <a:r>
                        <a:rPr lang="lt-LT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NAUDA</a:t>
                      </a:r>
                      <a:r>
                        <a:rPr lang="lt-LT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MVG PROGRAMOS ORGANIZACIJOMS</a:t>
                      </a:r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633173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Pagerinamas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bibliotekos įvaizdis. Biblioteka, kaip žinių kūrimo ir dalinimosi centras, reikšmingas veikėjas švietimo procese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Bibliotekos bendruomenės kontaktų ir išteklių naudojimas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Naujos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paslaugos bibliotekos vartotojams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Didesnis poveikis tikslinėms projekto grupėms ir naudos gavėjams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Aktyvi vietinės bendruomenės parama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Didesnis supratimas apie kitas MVG programos veiklas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Galimybė bibliotekos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darbuotojams įgyti naujų įgūdžių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Didesnis veiksmingumas ir tvarumas 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vykdomiems projektams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Naujos klientų bei išteklių pritraukimo galimybės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Pristatymas MVG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projektų organizacijų</a:t>
                      </a:r>
                      <a:r>
                        <a:rPr lang="lt-LT" sz="12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naujoms tikslinėms grupėms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52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Naujos partnerystės bibliotekoms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Tinklų plėtimas, naujos partnerystės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195950" y="2292779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skyrius MVG programos rezultatai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skyrius Dalyviai ir tikslinės grupės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skyrius Bendradarbiavimo nauda, partnerystės</a:t>
            </a: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	steigimas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skyrius Į</a:t>
            </a:r>
            <a:r>
              <a:rPr lang="lt-LT" sz="2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rankiai </a:t>
            </a:r>
            <a:r>
              <a:rPr lang="lt-LT" sz="2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veiksmai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skyrius Žinios ir įgūdžiai, mokymasis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Žodynas su paaiškinimais</a:t>
            </a: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339966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236296" y="2996952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380312" y="3284984"/>
            <a:ext cx="80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5920519" y="3841407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28184" y="431497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5403862" y="1506208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511874" y="178936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89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io</a:t>
            </a:r>
            <a:r>
              <a:rPr lang="lt-LT" sz="2400" b="1" dirty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siūlymai sklaidos priemonėms ir</a:t>
            </a:r>
            <a:b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</a:br>
            <a:r>
              <a:rPr lang="lt-LT" sz="2400" b="1" dirty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įrankiams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575556" y="1833179"/>
            <a:ext cx="8208912" cy="3312368"/>
          </a:xfrm>
        </p:spPr>
        <p:txBody>
          <a:bodyPr>
            <a:normAutofit/>
          </a:bodyPr>
          <a:lstStyle/>
          <a:p>
            <a:pPr marL="0" lvl="1"/>
            <a:r>
              <a:rPr lang="lt-LT" sz="19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Skirtingos priemonės susietos su skirtingomis </a:t>
            </a:r>
            <a:r>
              <a:rPr lang="lt-LT" sz="19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formomis; </a:t>
            </a:r>
            <a:r>
              <a:rPr lang="lt-LT" sz="19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gali reikėti skirtingų </a:t>
            </a:r>
            <a:r>
              <a:rPr lang="lt-LT" sz="19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veiksmų atlikimo metodikos </a:t>
            </a:r>
            <a:r>
              <a:rPr lang="lt-LT" sz="19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skirtingų </a:t>
            </a:r>
            <a:r>
              <a:rPr lang="lt-LT" sz="19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tikslinių grupių</a:t>
            </a:r>
            <a:r>
              <a:rPr lang="lt-LT" sz="19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  <a:endParaRPr lang="cs-CZ" sz="1900" b="0" dirty="0" smtClean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Siūlomi įrankiai ir veiksmai gali būti naudojami pagal dalyvių tam </a:t>
            </a:r>
            <a:r>
              <a:rPr lang="lt-LT" sz="19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tikras sąlygas.</a:t>
            </a:r>
            <a:endParaRPr lang="cs-CZ" sz="19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dirty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Pavyzdžiai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611560" y="1453309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19572" y="172548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14" name="Srdce 13"/>
          <p:cNvSpPr/>
          <p:nvPr/>
        </p:nvSpPr>
        <p:spPr>
          <a:xfrm>
            <a:off x="2627784" y="4077072"/>
            <a:ext cx="2808312" cy="2304256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94640" y="458112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SIF, Li</a:t>
            </a:r>
            <a:r>
              <a:rPr lang="lt-LT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etuva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-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skleidžia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MVG programos projektus internetiniuose tinklapiuose</a:t>
            </a:r>
          </a:p>
          <a:p>
            <a:r>
              <a:rPr lang="lt-LT" sz="1200" b="1" dirty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per bibliotekos tinklapius (pvz. Lyčių</a:t>
            </a:r>
          </a:p>
          <a:p>
            <a:r>
              <a:rPr lang="lt-LT" sz="1200" b="1" dirty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   lygybės ir įvairovės projektas</a:t>
            </a:r>
            <a:r>
              <a:rPr lang="en-US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)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.</a:t>
            </a:r>
            <a:endParaRPr lang="en-US" sz="14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5" name="Srdce 14"/>
          <p:cNvSpPr/>
          <p:nvPr/>
        </p:nvSpPr>
        <p:spPr>
          <a:xfrm>
            <a:off x="5580112" y="4077072"/>
            <a:ext cx="2808312" cy="2304256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618976" y="4599781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Sedukon,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Čekijos Respublika- skatina skleisti projektą „Sauga ir sveikata</a:t>
            </a:r>
          </a:p>
          <a:p>
            <a:r>
              <a:rPr lang="lt-LT" sz="1200" b="1" dirty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naujiems darbuotojams“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– </a:t>
            </a:r>
            <a:endParaRPr lang="lt-LT" sz="1200" b="1" dirty="0" smtClean="0">
              <a:solidFill>
                <a:schemeClr val="bg1"/>
              </a:solidFill>
              <a:latin typeface="Univers Com 55" panose="020B0603020202020204" pitchFamily="34" charset="-18"/>
            </a:endParaRPr>
          </a:p>
          <a:p>
            <a:r>
              <a:rPr lang="lt-LT" sz="1200" b="1" dirty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 spaudiniais, internetinėmis</a:t>
            </a:r>
          </a:p>
          <a:p>
            <a:r>
              <a:rPr lang="lt-LT" sz="1200" b="1" dirty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lt-LT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    programomis ir renginiais.</a:t>
            </a:r>
            <a:endParaRPr lang="en-US" sz="12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7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502269"/>
            <a:ext cx="7653536" cy="530355"/>
          </a:xfrm>
        </p:spPr>
        <p:txBody>
          <a:bodyPr>
            <a:normAutofit fontScale="90000"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io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skatinimo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sklaidos įrankiai ir veiksmai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1560" y="1619470"/>
            <a:ext cx="8208912" cy="4752528"/>
          </a:xfrm>
        </p:spPr>
        <p:txBody>
          <a:bodyPr>
            <a:normAutofit/>
          </a:bodyPr>
          <a:lstStyle/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88132" y="20113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15516" y="5054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KAIP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06960"/>
              </p:ext>
            </p:extLst>
          </p:nvPr>
        </p:nvGraphicFramePr>
        <p:xfrm>
          <a:off x="10691" y="1020678"/>
          <a:ext cx="9073007" cy="5837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047"/>
                <a:gridCol w="1624243"/>
                <a:gridCol w="2355288"/>
                <a:gridCol w="1705562"/>
                <a:gridCol w="2101867"/>
              </a:tblGrid>
              <a:tr h="316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Formatas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Įrankis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Bibliotekų personalo procedūros, pareigos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Mokymosi visą gyvenimą organizacijų procedūros, pareigos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Tikslinės grupės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4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effectLst/>
                          <a:latin typeface="Cambria"/>
                          <a:ea typeface="Calibri"/>
                          <a:cs typeface="Garamond"/>
                        </a:rPr>
                        <a:t>Asmeninis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Pokalbiai (pokalbiai, pokalbiai per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Skype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telefonu…)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Informuoti bibliotekos vartotojus apie mokymosi visą gyvenimą projektus ir prieinamą spausdintą/elektroninę informaciją, patarti, konsultuoti ir rekomenduoti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Parengti bibliotekos darbuotojus, aprūpinti juos naujausiais duomenimis, informacija ir medžiaga 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projektus, reguliariai bendrauti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Bibliotekos vartotojai =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potencialūs MVG projektų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mokiniai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Susitikimai, seminarai, dalijimasis patirtimi, konferencijos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Pakviesti auditoriją, organizuoti renginius, parūpinti patalpas, kiekvieną bibliotekos renginį panaudoti mokymosi visą gyvenimą projektų informacijai pateikti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Parengti medžiagą 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kurią pristatys per renginius, pvz. paskaitas, diskusijų klausimus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Bibliotekininkai,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NVO,</a:t>
                      </a:r>
                      <a:r>
                        <a:rPr lang="lt-LT" sz="700" baseline="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vyriausybės ir vietinės valdžios atstovai = partneriai, mokytojai, sprendimų priėmėjai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4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effectLst/>
                          <a:latin typeface="Cambria"/>
                          <a:ea typeface="Calibri"/>
                          <a:cs typeface="Garamond"/>
                        </a:rPr>
                        <a:t>Fizinis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850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Spausdintų dokumentų pristatymas (pvz. logotipas, skrajutės, brošiūros, plakatai, knygos, mokymo medžiaga, registracijos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formos+kita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 reklaminė medžiaga (atvirutės, foto albumai, komiksai, pieštukai, užrašų knygelės, marškinėliai su logotipais…)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Rodyti ir pateikti dokumentus ir medžiagą bibliotekos erdvėje, siųsti medžiagą kitoms susijusioms bibliotekoms ir bendradarbiaujančioms institucijoms, platinti ją per socialinius bibliotekos renginius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Aprūpinti biblioteką parengtais dokumentais ir medžiaga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Bibliotekos vartotojai, visuomenė, socialinių bibliotekos renginių dalyviai = potencialūs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projekto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mokiniai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4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effectLst/>
                          <a:latin typeface="Cambria"/>
                          <a:ea typeface="Calibri"/>
                          <a:cs typeface="Garamond"/>
                        </a:rPr>
                        <a:t>Virtualus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543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Pateikti elektroninį turinį, pvz.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projektų tinklapį / socialinius tinklus / internetinį forumą, diskusijų grupę, registruotą tinklapį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Reklama ir nuoroda į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projektų turinį (tekstas, reklaminės antraštės, vaizdo medžiaga) įvairiuose bibliotekos virtualiuose įrankiuose (bibliotekos tinklapyje, socialiniuose tinkluose, pvz.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Facebook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YouTube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Foursquare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Twitter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Second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Life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LinkedIn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 ir kt.)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Sukurti ir išlaikyti elektroninį įrankių rinkinį, aprūpinti biblioteką nuorodomis ir informuoti apie atnaujinimus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Bibliotekos vartotojai, kitų bibliotekų plačioji visuomenė = potencialūs mokymosi visą gyvenimą projektų mokiniai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Platinti naujienlaiškius elektroniniu paštu ir per elektroninio pašto serverį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Siųsti </a:t>
                      </a:r>
                      <a:r>
                        <a:rPr lang="lt-LT" sz="700" dirty="0" err="1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naujienlaiškius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susijusioms ir bendradarbiaujančioms bibliotekoms elektroniniu paštu, per elektroninio pašto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serverį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ir RSS šaltinius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Pateikti bibliotekoms parengtus naujienlaiškius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Bibliotekininkai, akademikai, mokytojai,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NVO darbuotojai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valstybės tarnautojai ir pareigūnai (pvz. Darbo inspekcijos, ministerijų pareigūnai) = partneriai, mokytojai, akademikai, sprendimų priėmėjai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Naujienos (Facebook tinkle)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Atnaujinti ir paskelbti naujienas 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socialiniuose tinkluose (pvz.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Facebook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)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Pateikti bibliotekai atnaujintą informaciją 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pateikti nuorodas į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projektų </a:t>
                      </a:r>
                      <a:r>
                        <a:rPr lang="lt-LT" sz="700" dirty="0" err="1">
                          <a:effectLst/>
                          <a:latin typeface="Cambria"/>
                          <a:ea typeface="Calibri"/>
                          <a:cs typeface="Garamond"/>
                        </a:rPr>
                        <a:t>Facebook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 puslapį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Bibliotekos vartotojai, kitų bibliotekų plačioji visuomenė = potencialūs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projektų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mokiniai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Straipsniai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Straipsnių apie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talpinimas elektroniniuose bibliotekos leidiniuose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Pateikti bibliotekai informaciją rengiamam straipsniui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Bibliotekininkai = partneriai, mokytojai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Univers Com 55" panose="020B0603020202020204" pitchFamily="34" charset="-18"/>
                        </a:rPr>
                        <a:t> </a:t>
                      </a:r>
                      <a:endParaRPr lang="en-US" sz="700">
                        <a:effectLst/>
                        <a:latin typeface="Univers Com 55" panose="020B0603020202020204" pitchFamily="34" charset="-18"/>
                        <a:ea typeface="Calibri"/>
                        <a:cs typeface="Times New Roman"/>
                      </a:endParaRPr>
                    </a:p>
                  </a:txBody>
                  <a:tcPr marL="29517" marR="29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e-mokymasis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Pateikti prieinamą bibliotekos e-mokymosi platformą (pvz. Moodle), administruoti ir palaikyti mokymosi medžiagą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Sukurti e-mokymosi medžiagą, bendradarbiauti su biblioteka programavimo metu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projektų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mokiniai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44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effectLst/>
                          <a:latin typeface="Cambria"/>
                          <a:ea typeface="Calibri"/>
                          <a:cs typeface="Garamond"/>
                        </a:rPr>
                        <a:t>Kiti įrankiai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6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Organizuoti spaudos konferencijas, pranešimus spaudai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Kreiptis į draugišką ir bendradarbiaujančią tradicinę žiniasklaidą – spaudą, radiją, televiziją; spausdinti pranešimus spaudai Facebook tinkle ir bibliotekos tinklapyje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  <a:latin typeface="Cambria"/>
                          <a:ea typeface="Calibri"/>
                          <a:cs typeface="Garamond"/>
                        </a:rPr>
                        <a:t>Pateikti bibliotekai oficialius pranešimus spaudai, pristatyti įtrauktą žiniasklaidą </a:t>
                      </a:r>
                      <a:endParaRPr lang="lt-LT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Plačioji visuomenė = potencialūs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projektų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mokytojai, partneriai, mokiniai, akademikai, sprendimų priėmėjai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Kiti kūrybiški viešųjų ryšių įrankiai, pvz. varžybos, žaidimai, parodos, koncertai, kiti naudingi renginiai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Organizuoti viešųjų ryšių renginius, koncentruojantis į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projektų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pristatymą, parūpinti vietą ir išteklius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Sukurti viešųjų ryšių renginį, reklamuojantį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projektus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, bendradarbiauti su biblioteka dėl logistikos 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Plačioji visuomenė = potencialūs </a:t>
                      </a:r>
                      <a:r>
                        <a:rPr lang="lt-LT" sz="700" dirty="0" smtClean="0">
                          <a:effectLst/>
                          <a:latin typeface="Cambria"/>
                          <a:ea typeface="Calibri"/>
                          <a:cs typeface="Garamond"/>
                        </a:rPr>
                        <a:t>MVG projekto </a:t>
                      </a:r>
                      <a:r>
                        <a:rPr lang="lt-LT" sz="7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mokytojai, partneriai, mokiniai, akademikai, sprendimų priėmėjai</a:t>
                      </a:r>
                      <a:endParaRPr lang="lt-L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06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2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io</a:t>
            </a:r>
            <a:r>
              <a:rPr lang="lt-LT" sz="2400" b="1" dirty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skatinimo</a:t>
            </a:r>
            <a:r>
              <a:rPr lang="cs-CZ" sz="2400" b="1" dirty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2400" b="1" dirty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sklaidos įrankiai ir veiksmai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1560" y="1619470"/>
            <a:ext cx="8208912" cy="4752528"/>
          </a:xfrm>
        </p:spPr>
        <p:txBody>
          <a:bodyPr>
            <a:normAutofit/>
          </a:bodyPr>
          <a:lstStyle/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90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en-US" sz="150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83671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1357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753651"/>
              </p:ext>
            </p:extLst>
          </p:nvPr>
        </p:nvGraphicFramePr>
        <p:xfrm>
          <a:off x="467544" y="1772816"/>
          <a:ext cx="7884000" cy="5025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4676941"/>
                <a:gridCol w="1406859"/>
              </a:tblGrid>
              <a:tr h="292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Data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Medžiaga / Įrankis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Pasiekta auditorija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Projekto spaudos konferencija ir pranešimas spaudai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1) žiniasklaida: spauda, radijas, televizija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2) bibliotekos internetinė erdvė – tinklapis /Facebook puslapis/ elektroninis paštas / elektroninio pašto serveris / YouTube/foursquare …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200-2 000 000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Nuorodos ir reklamos bibliotekos internetinėje erdvėje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– tinklapis / Facebook puslapis//YouTube/… į projekto tinklapį / Facebook puslapį / forumą / internetinį dienoraštį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100-1 000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nuo 00.00.0000 iki projekto pabaigos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Projekto logotipo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ir pirminės projekto spausdintos medžiagos rodymas bibliotekoje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500-1 000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nuo 00.00.0000 iki projekto pabaigos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Asmeniniai pokalbiai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su bibliotekos personalu, informuojant apie ir rekomenduojant projektą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500-1 000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Platinti pirminę projekto spausdintą medžiagą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kitoms susijusioms bibliotekoms, institucijoms ar valdžios organams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 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Patalpinti </a:t>
                      </a: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projekto naujienas bibliotekos Facebook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puslapyje ir jų draugų puslapiuose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200-20 000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Naujos ir atnaujintos spausdintos projekto medžiagos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pvz. brošiūrų, publikacijų, mokymosi medžiagos </a:t>
                      </a: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rodymas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bibliotekoje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500-1 000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Susitikimai / seminarai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projekto partneriams, potencialioms bendradarbiaujančioms bibliotekoms ir institucijoms, sprendimų priėmėjams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30-60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nuo 00.00.0000 iki projekto pabaigos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Atnaujintos projekto naujienos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bibliotekos internetinėje erdvėje – tinklapyje /Facebook puslapyje /elektroniniame pašte/elektroninio pašto serveryje…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200 - 500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Baigiamoji konferencija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, įvertinimas ir sėkmė projekto partneriams, bendradarbiaujančioms bibliotekoms ir institucijoms, sprendimų priėmėjams 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30-60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“Projekto sėkmės”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</a:t>
                      </a: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spaudos konferencija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, pranešimas spaudai žiniasklaidoje + bibliotekos internetinėje erdvėje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200-2 000 000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00.00.0000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b="1">
                          <a:effectLst/>
                          <a:latin typeface="Cambria"/>
                          <a:ea typeface="Calibri"/>
                          <a:cs typeface="Garamond"/>
                        </a:rPr>
                        <a:t>Projekto galutinės ataskaitos rodymas</a:t>
                      </a:r>
                      <a:r>
                        <a:rPr lang="lt-LT" sz="900">
                          <a:effectLst/>
                          <a:latin typeface="Cambria"/>
                          <a:ea typeface="Calibri"/>
                          <a:cs typeface="Garamond"/>
                        </a:rPr>
                        <a:t> bibliotekoje ir bibliotekos internetinėje erdvėje – tinklapyje, Facebook puslapyje, …</a:t>
                      </a:r>
                      <a:endParaRPr lang="lt-LT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  <a:latin typeface="Cambria"/>
                          <a:ea typeface="Calibri"/>
                          <a:cs typeface="Garamond"/>
                        </a:rPr>
                        <a:t>500-1 000</a:t>
                      </a:r>
                      <a:endParaRPr lang="lt-LT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84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084168" y="227687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skyrius MVG programos rezultatai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skyrius Dalyviai ir tikslinės grupės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skyrius Bendradarbiavimo nauda, partnerystės</a:t>
            </a: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	steigimas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skyrius Įrankiai ir veiksmai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skyrius Žinios ir įgūdžiai, mokymasis</a:t>
            </a: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Žodynas su paaiškinimais</a:t>
            </a: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228184" y="25759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236296" y="3068960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380312" y="3356992"/>
            <a:ext cx="80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579840" y="3861048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76256" y="430412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5292080" y="141093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00092" y="169408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87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28886" y="760033"/>
            <a:ext cx="7509520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io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nurodomos sklaidos žinios ir įgūdžiai ir mokymasis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 5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skyrius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8208912" cy="4608512"/>
          </a:xfrm>
        </p:spPr>
        <p:txBody>
          <a:bodyPr>
            <a:noAutofit/>
          </a:bodyPr>
          <a:lstStyle/>
          <a:p>
            <a:pPr marL="0" lvl="1"/>
            <a:endParaRPr lang="lt-LT" sz="18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lt-LT" sz="1800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lt-LT" sz="18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lt-LT" sz="1800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Bibliotekos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turėtų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suprasti</a:t>
            </a:r>
            <a:r>
              <a:rPr lang="cs-CZ" sz="18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informuoti </a:t>
            </a:r>
            <a:r>
              <a:rPr lang="en-US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</a:t>
            </a:r>
            <a:r>
              <a:rPr lang="lt-LT" sz="18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pie</a:t>
            </a:r>
            <a:r>
              <a:rPr lang="en-US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rezultatus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Bibliotekininkai</a:t>
            </a:r>
            <a:r>
              <a:rPr lang="cs-CZ" sz="1800" b="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turėtų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naudoti savo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bendravimo </a:t>
            </a:r>
            <a:r>
              <a:rPr lang="lt-LT" sz="1800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 paskaitų vedimo įgūdžiais</a:t>
            </a:r>
            <a:r>
              <a:rPr lang="lt-LT" sz="1800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  <a:r>
              <a:rPr lang="cs-CZ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Svarbu asmeninė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motyvacija </a:t>
            </a:r>
            <a:r>
              <a:rPr lang="lt-LT" sz="1800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užsidegimas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bei IT gebėjimai.</a:t>
            </a:r>
            <a:endParaRPr lang="cs-CZ" sz="18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8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organizatoriai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turėtų organizuoti bibliotekoms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mokymus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apie projektus ir jų sklaidą bibliotekų darbuotojams.</a:t>
            </a:r>
          </a:p>
          <a:p>
            <a:pPr marL="0" lvl="1"/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endParaRPr lang="cs-CZ" sz="1800" b="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organizacijos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turėtų</a:t>
            </a:r>
            <a:r>
              <a:rPr lang="cs-CZ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suprasti bibliotekų galimybes</a:t>
            </a:r>
            <a:r>
              <a:rPr lang="cs-CZ" sz="1800" dirty="0" smtClean="0">
                <a:solidFill>
                  <a:schemeClr val="tx2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/>
            <a:endParaRPr lang="cs-CZ" sz="1800" b="0" dirty="0">
              <a:solidFill>
                <a:schemeClr val="tx1">
                  <a:lumMod val="65000"/>
                  <a:lumOff val="35000"/>
                </a:schemeClr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Bibliotekos ir MVG organizacijos </a:t>
            </a:r>
            <a:r>
              <a:rPr lang="lt-LT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turėtų reguliariai </a:t>
            </a:r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dalintis patirtimi ir informacija.</a:t>
            </a:r>
            <a:endParaRPr lang="cs-CZ" sz="1800" b="0" dirty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endParaRPr lang="cs-CZ" sz="1800" dirty="0" smtClean="0">
              <a:solidFill>
                <a:schemeClr val="tx2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Pavyzdžiai</a:t>
            </a:r>
            <a:r>
              <a:rPr lang="cs-CZ" sz="18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endParaRPr lang="cs-CZ" sz="1800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289542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56782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82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6062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Univers Com 55" panose="020B0603020202020204" pitchFamily="34" charset="-18"/>
              <a:cs typeface="Arial" pitchFamily="34" charset="0"/>
            </a:endParaRPr>
          </a:p>
        </p:txBody>
      </p:sp>
      <p:sp>
        <p:nvSpPr>
          <p:cNvPr id="14" name="Srdce 13"/>
          <p:cNvSpPr/>
          <p:nvPr/>
        </p:nvSpPr>
        <p:spPr>
          <a:xfrm>
            <a:off x="2708856" y="5445224"/>
            <a:ext cx="1502529" cy="1271754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71800" y="6021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???</a:t>
            </a:r>
            <a:endParaRPr lang="en-US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1867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277" y="579259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4040188" cy="432048"/>
          </a:xfrm>
        </p:spPr>
        <p:txBody>
          <a:bodyPr>
            <a:normAutofit lnSpcReduction="10000"/>
          </a:bodyPr>
          <a:lstStyle/>
          <a:p>
            <a:pPr algn="l"/>
            <a:r>
              <a:rPr lang="lt-LT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Tikslas</a:t>
            </a:r>
            <a:endParaRPr lang="cs-CZ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707182" y="2060848"/>
            <a:ext cx="7825258" cy="6480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t-LT" sz="20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Sukurti efektyvų ir tvarų sklaidos bei panaudojimo mokymosi visą gyvenimą projektų rezultatų per bibliotekas modelį.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827584" y="3573016"/>
            <a:ext cx="7560840" cy="2376264"/>
          </a:xfrm>
        </p:spPr>
        <p:txBody>
          <a:bodyPr>
            <a:noAutofit/>
          </a:bodyPr>
          <a:lstStyle/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lt-LT" b="1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cs-CZ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t-LT" b="1" dirty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</a:t>
            </a:r>
            <a:r>
              <a:rPr lang="lt-LT" b="1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rojekto modelio pirminis variantas:</a:t>
            </a:r>
          </a:p>
          <a:p>
            <a:pPr algn="l"/>
            <a:endParaRPr lang="cs-CZ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lt-LT" sz="20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Modelį parengė Čekijos Respublikos nacionalinė technologijų biblioteka, padedant projekto partneriams.</a:t>
            </a:r>
            <a:endParaRPr lang="cs-CZ" sz="20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lt-LT" sz="20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Modelis parengtas remiantis „Poreikių analizės ir tyrimų ataskaitos“ išvadomis.</a:t>
            </a:r>
            <a:endParaRPr lang="cs-CZ" sz="20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lt-LT" sz="20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Modelis yra dinamiškas; tobulinamas projektų metu (remiantis Europinio bei nacionalinių seminarų testavimo išvadomis).</a:t>
            </a:r>
            <a:endParaRPr lang="cs-CZ" sz="20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08806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568952" cy="4464496"/>
          </a:xfrm>
        </p:spPr>
        <p:txBody>
          <a:bodyPr>
            <a:normAutofit/>
          </a:bodyPr>
          <a:lstStyle/>
          <a:p>
            <a:pPr algn="l"/>
            <a:r>
              <a:rPr lang="lt-LT" sz="3400" b="1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Siūlymai </a:t>
            </a:r>
            <a:r>
              <a:rPr lang="cs-CZ" sz="3400" b="1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3400" b="1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iui</a:t>
            </a:r>
            <a:r>
              <a:rPr lang="cs-CZ" sz="3400" b="1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:</a:t>
            </a:r>
            <a:endParaRPr lang="lt-LT" sz="3400" b="1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sz="3400" b="1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 </a:t>
            </a:r>
            <a:r>
              <a:rPr lang="lt-LT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yra sklaida ir ką reikėtų skleisti? (MVG programos rezultatai)</a:t>
            </a:r>
            <a:endParaRPr lang="cs-CZ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 </a:t>
            </a:r>
            <a:r>
              <a:rPr lang="lt-LT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dalyvauti? (dalyviai, tiksliniai asmenys)</a:t>
            </a:r>
            <a:endParaRPr lang="en-US" b="1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 </a:t>
            </a:r>
            <a:r>
              <a:rPr lang="lt-LT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bendradarbiauti? (naudinga visiems bibliotekoms, MVG institucijoms, vartotojams)</a:t>
            </a:r>
            <a:endParaRPr lang="cs-CZ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342900" lvl="8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t-LT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KAIP </a:t>
            </a:r>
            <a:r>
              <a:rPr lang="lt-LT" sz="24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tai padaryti?  įrankiai ir veikla</a:t>
            </a:r>
          </a:p>
          <a:p>
            <a:pPr marL="0" lvl="8">
              <a:spcBef>
                <a:spcPts val="0"/>
              </a:spcBef>
            </a:pPr>
            <a:r>
              <a:rPr lang="lt-LT" sz="2400" b="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</a:t>
            </a:r>
            <a:r>
              <a:rPr lang="lt-LT" sz="2400" b="0" dirty="0"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</a:t>
            </a:r>
            <a:r>
              <a:rPr lang="lt-LT" sz="2400" b="0" dirty="0" smtClean="0"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    </a:t>
            </a:r>
            <a:r>
              <a:rPr lang="lt-LT" sz="2400" b="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įgūdžiai ir žinios</a:t>
            </a:r>
            <a:endParaRPr lang="en-US" sz="2400" b="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457200" lvl="8" indent="-457200">
              <a:buFont typeface="Arial" panose="020B0604020202020204" pitchFamily="34" charset="0"/>
              <a:buChar char="•"/>
            </a:pPr>
            <a:r>
              <a:rPr lang="lt-LT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PAVYZDŽIAI, GERIAUSIOS PRAKTIKOS</a:t>
            </a:r>
            <a:endParaRPr lang="cs-CZ" sz="24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69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5795528" y="2575937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27112" y="572363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76164" y="1717198"/>
            <a:ext cx="7344816" cy="4659739"/>
          </a:xfrm>
        </p:spPr>
        <p:txBody>
          <a:bodyPr>
            <a:normAutofit fontScale="775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lvl="1"/>
            <a:r>
              <a:rPr lang="lt-LT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skyrius MVG programos rezultatai</a:t>
            </a:r>
            <a:endParaRPr lang="cs-CZ" sz="2900" dirty="0" smtClean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skyrius </a:t>
            </a:r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</a:t>
            </a:r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alyviai ir tikslinės grupės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skyrius Bendradarbiavimo nauda, partnerystės</a:t>
            </a: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</a:t>
            </a:r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steigimas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skyrius Įrankiai ir veiksmai</a:t>
            </a:r>
            <a:endParaRPr lang="cs-CZ" sz="2900" b="0" dirty="0" smtClean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skyrius Žinios ir įgūdžiai, mokymasis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lt-LT" sz="29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Žodynas su paaiškinimais</a:t>
            </a:r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955332" y="28529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016960" y="3284984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29164" y="357036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5795528" y="4254380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087752" y="472794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6279368" y="1761223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409084" y="200545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5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43608" y="572363"/>
            <a:ext cx="8229600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Nurodoma projektų rezultatų modelio sklaida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–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skyrius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632848" cy="720080"/>
          </a:xfrm>
        </p:spPr>
        <p:txBody>
          <a:bodyPr>
            <a:noAutofit/>
          </a:bodyPr>
          <a:lstStyle/>
          <a:p>
            <a:pPr marL="108000" lvl="1"/>
            <a:r>
              <a:rPr lang="lt-LT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Suprasti MVG programos rezultatų plačias sritis</a:t>
            </a:r>
            <a:r>
              <a:rPr lang="en-US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</a:t>
            </a:r>
            <a:r>
              <a:rPr lang="cs-CZ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</a:t>
            </a:r>
            <a:r>
              <a:rPr lang="lt-LT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surūšiuotas pagal tikslus, formatus ir auditoriją</a:t>
            </a:r>
            <a:endParaRPr lang="cs-CZ" sz="1900" b="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15516" y="14238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868144" y="5068341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Example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: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National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Library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of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Latvia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uses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network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of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libraries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to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promote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and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disseminate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project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results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–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books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booklets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seminars</a:t>
            </a:r>
            <a:r>
              <a:rPr lang="cs-CZ" sz="1200" b="1" dirty="0" smtClean="0">
                <a:solidFill>
                  <a:schemeClr val="bg1"/>
                </a:solidFill>
                <a:latin typeface="Univers Com 55" panose="020B0603020202020204" pitchFamily="34" charset="-18"/>
              </a:rPr>
              <a:t>, </a:t>
            </a:r>
            <a:r>
              <a:rPr lang="cs-CZ" sz="1200" b="1" dirty="0" err="1" smtClean="0">
                <a:solidFill>
                  <a:schemeClr val="bg1"/>
                </a:solidFill>
                <a:latin typeface="Univers Com 55" panose="020B0603020202020204" pitchFamily="34" charset="-18"/>
              </a:rPr>
              <a:t>lectures</a:t>
            </a:r>
            <a:endParaRPr lang="cs-CZ" sz="1200" b="1" dirty="0" smtClean="0">
              <a:solidFill>
                <a:schemeClr val="bg1"/>
              </a:solidFill>
              <a:latin typeface="Univers Com 55" panose="020B0603020202020204" pitchFamily="34" charset="-18"/>
            </a:endParaRPr>
          </a:p>
          <a:p>
            <a:endParaRPr lang="en-US" sz="1200" b="1" dirty="0">
              <a:solidFill>
                <a:schemeClr val="bg1"/>
              </a:solidFill>
              <a:latin typeface="Univers Com 55" panose="020B0603020202020204" pitchFamily="34" charset="-18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12623"/>
              </p:ext>
            </p:extLst>
          </p:nvPr>
        </p:nvGraphicFramePr>
        <p:xfrm>
          <a:off x="395536" y="2457440"/>
          <a:ext cx="79560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000"/>
                <a:gridCol w="2652000"/>
                <a:gridCol w="265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MVG programos rezultatai pagal tikslus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kern="12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MVG programos rezultatai pagal formatą</a:t>
                      </a:r>
                      <a:endParaRPr lang="cs-CZ" sz="1400" b="1" kern="1200" dirty="0" smtClean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kern="120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MVG programos rezultatai</a:t>
                      </a:r>
                      <a:r>
                        <a:rPr lang="lt-LT" sz="1400" b="1" kern="1200" baseline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pagal auditoriją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Informacija apie projektą</a:t>
                      </a:r>
                      <a:endParaRPr lang="cs-CZ" sz="12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/>
                      <a:r>
                        <a:rPr lang="cs-CZ" sz="9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t-LT" sz="9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Atvirukai, skrajutės, lankstinukai,  logotipai,  brošiūros, internetinės</a:t>
                      </a:r>
                      <a:r>
                        <a:rPr lang="lt-LT" sz="9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svetainės</a:t>
                      </a:r>
                      <a:r>
                        <a:rPr lang="lt-LT" sz="9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video, socialiniai tinklapiai, žinios, spauda </a:t>
                      </a:r>
                      <a:r>
                        <a:rPr lang="lt-LT" sz="9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ir žiniasklaida.</a:t>
                      </a:r>
                      <a:endParaRPr lang="cs-CZ" sz="900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Asmeniniai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Konsultavimas, prezentacija, seminarai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Projekto gavėjai ir praktikantai</a:t>
                      </a: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Visuomenė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Politika</a:t>
                      </a:r>
                      <a:r>
                        <a:rPr lang="lt-LT" sz="900" b="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ir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priimantys sprendimus asmenys, 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valstybės tarnautojai, administratoriai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342900" lvl="0" indent="-342900">
                        <a:buFont typeface="Verdana" pitchFamily="34" charset="0"/>
                        <a:buChar char="―"/>
                      </a:pP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Projekto finansuotojai ir partneriai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Pagrindinės projekto veiklos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Mokymosi kursai,  darbo knygos, vadovai, susitikimai ir</a:t>
                      </a:r>
                      <a:r>
                        <a:rPr lang="lt-LT" sz="900" b="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seminarai, regimos ir mokomosios platformos, duomenų bazės.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Fiziniai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Atspausdinta medžiaga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pvz. brošiūros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Projekto galingumas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/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Baigiamosios ataskaitos, modernumas, vertinimai</a:t>
                      </a:r>
                      <a:r>
                        <a:rPr lang="lt-LT" sz="900" b="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ir rekomendacijos, pasiūlymai dėl naujų projektų</a:t>
                      </a:r>
                      <a:endParaRPr lang="cs-CZ" sz="9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2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Virtualūs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lvl="0" algn="l"/>
                      <a:r>
                        <a:rPr lang="cs-CZ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</a:t>
                      </a:r>
                      <a:r>
                        <a:rPr lang="lt-LT" sz="900" b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Elektroniniai biuleteniai, reklama, interneto svetainės, dienoraščiai, socialiniai tinklai</a:t>
                      </a:r>
                      <a:endParaRPr lang="cs-CZ" b="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rdce 1"/>
          <p:cNvSpPr/>
          <p:nvPr/>
        </p:nvSpPr>
        <p:spPr>
          <a:xfrm>
            <a:off x="5436096" y="4221088"/>
            <a:ext cx="2808312" cy="2304256"/>
          </a:xfrm>
          <a:prstGeom prst="heart">
            <a:avLst/>
          </a:prstGeom>
          <a:solidFill>
            <a:srgbClr val="BC58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Univers Com 55" panose="020B0603020202020204" pitchFamily="34" charset="-1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80112" y="4797152"/>
            <a:ext cx="28083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>
                <a:solidFill>
                  <a:schemeClr val="bg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Pavyzdys</a:t>
            </a:r>
            <a:r>
              <a:rPr lang="cs-CZ" sz="1100" b="1" dirty="0" smtClean="0">
                <a:solidFill>
                  <a:schemeClr val="bg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: </a:t>
            </a:r>
            <a:r>
              <a:rPr lang="lt-LT" sz="1100" b="1" dirty="0" smtClean="0">
                <a:solidFill>
                  <a:schemeClr val="bg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Latvijos nacionalinė biblioteka naudoja bibliotekos tinklą, skatindama ir skleisdama rezultatus </a:t>
            </a:r>
          </a:p>
          <a:p>
            <a:r>
              <a:rPr lang="lt-LT" sz="1100" b="1" dirty="0" smtClean="0">
                <a:solidFill>
                  <a:schemeClr val="bg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per- ledinius, seminarus ir paskaitas.</a:t>
            </a:r>
            <a:endParaRPr lang="cs-CZ" sz="1100" b="1" dirty="0">
              <a:solidFill>
                <a:schemeClr val="bg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Univers Com 55" panose="020B0603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2249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372200" y="2306491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40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skyrius </a:t>
            </a:r>
            <a:r>
              <a:rPr lang="lt-LT" sz="29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rezultatai</a:t>
            </a:r>
            <a:endParaRPr lang="cs-CZ" sz="29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skyrius </a:t>
            </a:r>
            <a:r>
              <a:rPr lang="lt-LT" sz="2900" dirty="0" smtClean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Dalyviai </a:t>
            </a:r>
            <a:r>
              <a:rPr lang="lt-LT" sz="2900" dirty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tikslinės grupės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skyrius Bendradarbiavimo nauda, partnerystės</a:t>
            </a: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	steigimas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skyrius </a:t>
            </a:r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Įrankiai </a:t>
            </a:r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ir veiksmai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skyrius Žinios ir įgūdžiai, mokymasis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Žodynas su paaiškinimais</a:t>
            </a:r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16216" y="258964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236296" y="2996952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380312" y="3284984"/>
            <a:ext cx="80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012160" y="3789040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00192" y="423212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5364088" y="1732623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72100" y="201321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84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1224137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Model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is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išskiria dalyvius ir tikslines grupes, kaip skleidėjus MVG programos rezultatuose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8208912" cy="4752528"/>
          </a:xfrm>
        </p:spPr>
        <p:txBody>
          <a:bodyPr>
            <a:normAutofit lnSpcReduction="10000"/>
          </a:bodyPr>
          <a:lstStyle/>
          <a:p>
            <a:pPr marL="0" lvl="1"/>
            <a:r>
              <a:rPr lang="lt-LT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Pagrindiniai dalyviai yra bibliotekos ir MVG programos organizacijos.</a:t>
            </a:r>
          </a:p>
          <a:p>
            <a:pPr marL="0" lvl="1"/>
            <a:endParaRPr lang="cs-CZ" sz="19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0" lvl="1"/>
            <a:r>
              <a:rPr lang="lt-LT" sz="1900" dirty="0" smtClean="0">
                <a:solidFill>
                  <a:srgbClr val="00B0F0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Į tikslines grupes įtraukti:</a:t>
            </a:r>
            <a:endParaRPr lang="cs-CZ" sz="1900" dirty="0" smtClean="0">
              <a:solidFill>
                <a:srgbClr val="00B0F0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Bibliotekos vartotojai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Studentai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Bibliotekos personalas/darbuotojai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projektų dalyviai, dalyvaujantys bibliotekos</a:t>
            </a:r>
          </a:p>
          <a:p>
            <a:pPr lvl="0" algn="l"/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     organizuojamuose MVG projektų renginiuose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paslaugų vartotojai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Darbo rinkos atstovai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Sprendimų priėmėjai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Valstybės tarnautojai ir pareigūnai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Nevyriausybinės organizacijos 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(</a:t>
            </a:r>
            <a:r>
              <a:rPr lang="cs-CZ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N</a:t>
            </a:r>
            <a:r>
              <a:rPr lang="lt-LT" sz="13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</a:t>
            </a:r>
            <a:r>
              <a:rPr lang="cs-CZ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O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Mokslininkai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(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mokytojai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le</a:t>
            </a:r>
            <a:r>
              <a:rPr lang="lt-LT" sz="1300" dirty="0" err="1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ktoriai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instruktoriai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tyrėjai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Visuomenė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(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plačioji visuomenė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MVG programos rezultatų vartotojai)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Žiniasklaida</a:t>
            </a:r>
            <a:r>
              <a:rPr lang="en-US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, </a:t>
            </a: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viešųjų ryšių sektorius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Subjektai, teikiantys konsultavimo ir informavimo paslaugas, susijusias su visais mokymo/si aspektais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lt-LT" sz="1300" dirty="0" smtClean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Tyrimo centrai ir subjektai, kurie rūpinasi MVG problemomis</a:t>
            </a:r>
            <a:endParaRPr lang="en-US" sz="1300" dirty="0" smtClean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42380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94" y="2379465"/>
            <a:ext cx="3856458" cy="29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78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476673"/>
            <a:ext cx="7581528" cy="864096"/>
          </a:xfrm>
        </p:spPr>
        <p:txBody>
          <a:bodyPr>
            <a:normAutofit/>
          </a:bodyPr>
          <a:lstStyle/>
          <a:p>
            <a:pPr algn="l">
              <a:lnSpc>
                <a:spcPts val="3500"/>
              </a:lnSpc>
            </a:pPr>
            <a:r>
              <a:rPr lang="cs-CZ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Mode</a:t>
            </a:r>
            <a:r>
              <a:rPr lang="lt-LT" sz="2400" b="1" dirty="0" err="1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lio</a:t>
            </a:r>
            <a:r>
              <a:rPr lang="lt-LT" sz="24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 bendradarbiavimo dalyviai</a:t>
            </a:r>
            <a:endParaRPr lang="cs-CZ" sz="24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107504" y="1145526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142380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svecias\Desktop\New Bitmap Imag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423809"/>
            <a:ext cx="7106170" cy="495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6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ýbuch 1 13"/>
          <p:cNvSpPr/>
          <p:nvPr/>
        </p:nvSpPr>
        <p:spPr>
          <a:xfrm>
            <a:off x="6620011" y="2292779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DI-XL </a:t>
            </a:r>
            <a:r>
              <a:rPr lang="lt-LT" sz="4000" b="1" dirty="0" smtClean="0">
                <a:solidFill>
                  <a:schemeClr val="accent3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Projekto modelis</a:t>
            </a:r>
            <a:endParaRPr lang="cs-CZ" sz="4000" dirty="0">
              <a:solidFill>
                <a:schemeClr val="accent3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67544" y="1844825"/>
            <a:ext cx="7992888" cy="4392487"/>
          </a:xfrm>
        </p:spPr>
        <p:txBody>
          <a:bodyPr>
            <a:normAutofit fontScale="70000" lnSpcReduction="20000"/>
          </a:bodyPr>
          <a:lstStyle/>
          <a:p>
            <a:pPr algn="l"/>
            <a:endParaRPr lang="cs-CZ" sz="2100" b="1" dirty="0" smtClean="0">
              <a:latin typeface="Univers Com 55" panose="020B0603020202020204" pitchFamily="34" charset="-18"/>
            </a:endParaRPr>
          </a:p>
          <a:p>
            <a:pPr algn="l"/>
            <a:endParaRPr lang="cs-CZ" dirty="0" smtClean="0">
              <a:latin typeface="Univers Com 55" panose="020B0603020202020204" pitchFamily="34" charset="-18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1 skyrius </a:t>
            </a:r>
            <a:r>
              <a:rPr lang="lt-LT" sz="29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MVG programos rezultatai</a:t>
            </a:r>
            <a:endParaRPr lang="cs-CZ" sz="29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2 skyrius Dalyviai ir tikslinės grupės</a:t>
            </a:r>
            <a:endParaRPr lang="cs-CZ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3 skyrius Bendradarbiavimo nauda, partnerystės</a:t>
            </a:r>
          </a:p>
          <a:p>
            <a:pPr lvl="1"/>
            <a:r>
              <a:rPr lang="lt-LT" sz="2900" dirty="0">
                <a:solidFill>
                  <a:srgbClr val="00B0F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		steigimas</a:t>
            </a:r>
            <a:endParaRPr lang="cs-CZ" sz="2900" dirty="0">
              <a:solidFill>
                <a:srgbClr val="00B0F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4 skyrius </a:t>
            </a:r>
            <a:r>
              <a:rPr lang="lt-LT" sz="2900" b="0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Įrankiai ir </a:t>
            </a:r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veiksmai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b="0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5 skyrius Žinios ir įgūdžiai, mokymasis</a:t>
            </a:r>
            <a:endParaRPr lang="cs-CZ" sz="2900" b="0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endParaRPr lang="lt-LT" sz="2900" dirty="0">
              <a:solidFill>
                <a:schemeClr val="tx1"/>
              </a:solidFill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lvl="1"/>
            <a:r>
              <a:rPr lang="lt-LT" sz="2900" dirty="0">
                <a:solidFill>
                  <a:schemeClr val="tx1"/>
                </a:solidFill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Žodynas su paaiškinimais</a:t>
            </a:r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marL="1371600" lvl="8"/>
            <a:endParaRPr lang="cs-CZ" sz="3100" b="0" dirty="0"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  <a:p>
            <a:pPr algn="l"/>
            <a:endParaRPr lang="cs-CZ" dirty="0">
              <a:latin typeface="Univers Com 55" panose="020B0603020202020204" pitchFamily="34" charset="-1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64027" y="257593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KAS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7659960" y="3031629"/>
            <a:ext cx="944488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803976" y="3284984"/>
            <a:ext cx="800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KODĖL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6" name="Výbuch 1 15"/>
          <p:cNvSpPr/>
          <p:nvPr/>
        </p:nvSpPr>
        <p:spPr>
          <a:xfrm>
            <a:off x="6012160" y="3789040"/>
            <a:ext cx="1232520" cy="122413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00192" y="423212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KAIP</a:t>
            </a:r>
            <a:endParaRPr lang="en-US" sz="1200" dirty="0">
              <a:latin typeface="Univers Com 55" panose="020B0603020202020204" pitchFamily="34" charset="-18"/>
            </a:endParaRPr>
          </a:p>
        </p:txBody>
      </p:sp>
      <p:sp>
        <p:nvSpPr>
          <p:cNvPr id="17" name="Výbuch 1 16"/>
          <p:cNvSpPr/>
          <p:nvPr/>
        </p:nvSpPr>
        <p:spPr>
          <a:xfrm>
            <a:off x="5318373" y="1783207"/>
            <a:ext cx="936104" cy="84331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Univers Com 55" panose="020B0603020202020204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26385" y="20701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2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Univers Com 55" panose="020B0603020202020204" pitchFamily="34" charset="-18"/>
                <a:ea typeface="Verdana" pitchFamily="34" charset="0"/>
                <a:cs typeface="Verdana" pitchFamily="34" charset="0"/>
              </a:rPr>
              <a:t>KĄ</a:t>
            </a:r>
            <a:endParaRPr lang="en-US" sz="12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Univers Com 55" panose="020B0603020202020204" pitchFamily="34" charset="-18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50182" cy="76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6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1723</Words>
  <Application>Microsoft Office PowerPoint</Application>
  <PresentationFormat>On-screen Show (4:3)</PresentationFormat>
  <Paragraphs>337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DI-XL Modelis</vt:lpstr>
      <vt:lpstr>DI-XL Modelis</vt:lpstr>
      <vt:lpstr>DI-XL Modelis</vt:lpstr>
      <vt:lpstr>DI-XL Modelis</vt:lpstr>
      <vt:lpstr>DI-XL Nurodoma projektų rezultatų modelio sklaida– 1skyrius</vt:lpstr>
      <vt:lpstr>DI-XL Modelis</vt:lpstr>
      <vt:lpstr>DI-XL Modelis išskiria dalyvius ir tikslines grupes, kaip skleidėjus MVG programos rezultatuose</vt:lpstr>
      <vt:lpstr>DI-XL Modelio bendradarbiavimo dalyviai</vt:lpstr>
      <vt:lpstr>DI-XL Projekto modelis</vt:lpstr>
      <vt:lpstr>DI-XL Modelio siūloma nauda bibliotekoms ir MVG programos organizacijoms bei partnerystės steigimo sistema</vt:lpstr>
      <vt:lpstr>DI-XL Modelis</vt:lpstr>
      <vt:lpstr>DI-XL Modelio siūlymai sklaidos priemonėms ir    įrankiams</vt:lpstr>
      <vt:lpstr>DI-XL Modelio skatinimo sklaidos įrankiai ir veiksmai</vt:lpstr>
      <vt:lpstr>DI-XL Modelio skatinimo sklaidos įrankiai ir veiksmai</vt:lpstr>
      <vt:lpstr>DI-XL Modelis</vt:lpstr>
      <vt:lpstr>DI-XL Modelio nurodomos sklaidos žinios ir įgūdžiai ir mokymasis– 5 skyrius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Hvezdova</dc:creator>
  <cp:lastModifiedBy>Audronė Kisielienė</cp:lastModifiedBy>
  <cp:revision>177</cp:revision>
  <cp:lastPrinted>2014-03-27T07:57:00Z</cp:lastPrinted>
  <dcterms:created xsi:type="dcterms:W3CDTF">2013-05-14T08:11:43Z</dcterms:created>
  <dcterms:modified xsi:type="dcterms:W3CDTF">2014-03-27T09:35:21Z</dcterms:modified>
</cp:coreProperties>
</file>